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74" r:id="rId4"/>
    <p:sldId id="261" r:id="rId5"/>
    <p:sldId id="265" r:id="rId6"/>
    <p:sldId id="267" r:id="rId7"/>
    <p:sldId id="275" r:id="rId8"/>
    <p:sldId id="273" r:id="rId9"/>
    <p:sldId id="271" r:id="rId10"/>
    <p:sldId id="260" r:id="rId11"/>
    <p:sldId id="276" r:id="rId12"/>
    <p:sldId id="264" r:id="rId13"/>
    <p:sldId id="266" r:id="rId14"/>
    <p:sldId id="277" r:id="rId15"/>
    <p:sldId id="278" r:id="rId16"/>
    <p:sldId id="279" r:id="rId17"/>
    <p:sldId id="28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12852-CDB3-4FAA-A3D1-D4C38BD2D06F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21EEB-C80D-4474-B7D8-804345664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80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95F55-0920-0EFB-9DEF-7D1E2A656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AB3E77-324C-98A6-E5E5-529AD14EC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4225"/>
            <a:ext cx="9144000" cy="1655762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8214A0-D28A-96F5-7F49-61201D4C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075725-17DC-0C5A-796C-429AD277F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E68FC-820B-A081-8409-0D40941E5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050" name="Picture 2" descr="UI매뉴얼-청주대학교">
            <a:extLst>
              <a:ext uri="{FF2B5EF4-FFF2-40B4-BE49-F238E27FC236}">
                <a16:creationId xmlns:a16="http://schemas.microsoft.com/office/drawing/2014/main" id="{B6EEB647-B0DD-2D0A-13AE-D1DA29AF10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9513" y="8698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456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71A736-5144-6E51-97D5-6CA92990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0C7DB5-D8A5-4EFD-A3AF-1B220CEA9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62AD17-0A3B-6E7B-9249-678FD84E4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171F9E-F674-26F8-ECF0-3AC910670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FAC2D-1113-09CC-30C8-E88A1FF6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83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95C8C3-A227-758E-603D-7DD12A4A9D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AA8719-63C4-741B-D26B-588859A20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CD4E0A-2715-28F5-EAE6-E4C5EF91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33A2C8-C455-31CC-EF65-44A139D7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C90A5F-8FBA-07AD-0C06-9824CE45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716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BBD18-45F1-FC5B-0518-AE1B2F64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679"/>
            <a:ext cx="12136582" cy="661801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3B1BB8-A0BC-EFE8-B229-F3D4A2416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4669"/>
            <a:ext cx="12136582" cy="4735492"/>
          </a:xfrm>
        </p:spPr>
        <p:txBody>
          <a:bodyPr>
            <a:normAutofit/>
          </a:bodyPr>
          <a:lstStyle>
            <a:lvl1pPr>
              <a:defRPr sz="1800" b="1"/>
            </a:lvl1pPr>
            <a:lvl2pPr>
              <a:defRPr sz="1600" b="1"/>
            </a:lvl2pPr>
            <a:lvl3pPr>
              <a:defRPr sz="14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47BA12-F65C-F743-B6E1-CBFF32521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944D4A-D3C5-42CF-FDF1-EA27FB3B5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0460EC-935F-657E-3A95-28A0C2BE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 descr="UI매뉴얼-청주대학교">
            <a:extLst>
              <a:ext uri="{FF2B5EF4-FFF2-40B4-BE49-F238E27FC236}">
                <a16:creationId xmlns:a16="http://schemas.microsoft.com/office/drawing/2014/main" id="{E58532A0-5C85-E37D-6A30-BFF34575C5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200" y="8640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93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FD5A7-0F98-186C-50D6-87F7A24B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245781-E99A-B59A-9A2F-05D8CA86D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D98096-32AF-B38E-42C7-E2A795FFE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11B005-3565-1E6C-C095-0BF72271F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808FAD-1039-7216-2212-70EE64D9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34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F206E-28A2-B4E0-0118-18303E621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FF550-C3E9-62DF-85AD-920B78260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1E590F-3CDD-8DB9-D682-6657C94FA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0F847C-AE51-C2FB-8E51-4E3FD6663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6FEFB2-81DB-5097-9449-78B1BC41D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CA3D59-9325-B62F-FDF7-EF1583D9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04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A0C8A-DA19-02BB-9F12-193046A8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9CDCED-8811-4FD2-C1B2-51DF52C12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526C34-3422-3E83-00A4-E2A179160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0E9059-F79C-1432-3E60-2291F19DC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3FF0FA-10F6-0DE4-02AE-15A486877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8B78D7-3868-7DC7-7D65-5B427816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B1B777-8CD1-2490-B735-B665577F1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96D858-41D0-5651-E007-BB962440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449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E5CE0-F798-B89B-F8EB-7C242843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A586AF-F2FA-2475-DF66-E536BD20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F04896-1EA7-5E03-F57D-0B8B294B6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AFF2D8-6B81-FFD1-FCB8-FB6AEF65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322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9FD4E6-2511-B2C6-C5E5-37EEA7086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76042D-D3F1-3FCB-AEC7-22CD91B47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9A701D-1437-04A9-524F-17AD6807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503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7C4C6-0DB0-A1D5-7E59-AB0D97C6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DA902-DCC2-2DF1-81B8-CAD546345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2E3BDE-785C-A4FD-C6CC-B9B05DC56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39B8BA-296F-A943-1EC5-2053CF346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E3DA0D-D9C7-84F0-74AD-804A8B00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9FEEE4-A369-4A82-8734-FD47A745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386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D04D5-2855-47E0-53CC-D585957B6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55A2F7-2897-CDFD-47F0-61C922AE9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60E708-FC19-5734-7165-F8D9E2D63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1565A6-8DE8-2841-7195-D08EFE892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C62A3E-6641-D34D-8932-A0DBEC529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EA6DDF-91C4-2BF7-4DEC-444AD479D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490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3B0D24-0043-6D5F-0A85-031C6EB69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76D64D-52FD-5701-9F67-4CF8058F1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96E45A-EA8F-8CD2-2525-92290685C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6E6072-4ABA-4038-A72B-F5044E2B3405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E3A27-7F2A-0492-96B5-1D29E715A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0D09B8-C0F5-A2E8-0D7B-168269BF5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B3E9D9-363F-47A8-ABDA-4F9ED8B89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710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42D5A-B94F-0DB1-C93D-B99B9BF9D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SU2 8</a:t>
            </a:r>
            <a:r>
              <a:rPr lang="ko-KR" altLang="en-US" dirty="0"/>
              <a:t>주차 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1A7D90-4144-E5C4-4B9F-1036ADE4C0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2019011579</a:t>
            </a:r>
            <a:r>
              <a:rPr lang="ko-KR" altLang="en-US" dirty="0"/>
              <a:t> 김세형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7989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98BB1-C0AE-C867-D674-2DE9DDE75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863A0-FC7D-E435-E5A9-FE92AACE1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Unsteady Pitch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7AE413-2FED-E53D-EAB5-BD5F77C7D4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RAE2822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166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41637-3D8F-F8BC-1039-D38749F4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275DD-70D3-5A76-AA2A-01D0D385F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Simulation Condition &amp; Mesh </a:t>
            </a:r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E610461-A47A-1F65-F6F3-37DBBC773FC3}"/>
              </a:ext>
            </a:extLst>
          </p:cNvPr>
          <p:cNvSpPr txBox="1">
            <a:spLocks/>
          </p:cNvSpPr>
          <p:nvPr/>
        </p:nvSpPr>
        <p:spPr>
          <a:xfrm>
            <a:off x="0" y="1291275"/>
            <a:ext cx="5194570" cy="576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/>
              <a:t>Simulation Condition</a:t>
            </a:r>
            <a:endParaRPr lang="ko-KR" altLang="en-US" sz="24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52FF7845-7027-C1D6-05C9-F9FD0B1F3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17906"/>
            <a:ext cx="5194570" cy="4640094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COMPRESSIBLE FREE-STREAM</a:t>
            </a:r>
          </a:p>
          <a:p>
            <a:pPr lvl="1"/>
            <a:r>
              <a:rPr lang="en-US" altLang="ko-KR" sz="1200" dirty="0"/>
              <a:t>MACH_NUMBER= 0.3</a:t>
            </a:r>
          </a:p>
          <a:p>
            <a:pPr lvl="1"/>
            <a:r>
              <a:rPr lang="en-US" altLang="ko-KR" sz="1200" dirty="0"/>
              <a:t>AOA= 17.0</a:t>
            </a:r>
          </a:p>
          <a:p>
            <a:r>
              <a:rPr lang="en-US" altLang="ko-KR" sz="1400" dirty="0"/>
              <a:t>BOUNDARY CONDITIONS</a:t>
            </a:r>
          </a:p>
          <a:p>
            <a:pPr lvl="1"/>
            <a:r>
              <a:rPr lang="en-US" altLang="ko-KR" sz="1200" dirty="0"/>
              <a:t>MARKER_HEATFLUX= ( airfoil, 0.0 )</a:t>
            </a:r>
          </a:p>
          <a:p>
            <a:pPr lvl="1"/>
            <a:r>
              <a:rPr lang="en-US" altLang="ko-KR" sz="1200" dirty="0"/>
              <a:t>MARKER_FAR= ( </a:t>
            </a:r>
            <a:r>
              <a:rPr lang="en-US" altLang="ko-KR" sz="1200" dirty="0" err="1"/>
              <a:t>farfield</a:t>
            </a:r>
            <a:r>
              <a:rPr lang="en-US" altLang="ko-KR" sz="1200" dirty="0"/>
              <a:t> )</a:t>
            </a:r>
          </a:p>
          <a:p>
            <a:pPr lvl="1"/>
            <a:r>
              <a:rPr lang="en-US" altLang="ko-KR" sz="1200" dirty="0"/>
              <a:t>MARKER_PLOTTING= ( airfoil )</a:t>
            </a:r>
          </a:p>
          <a:p>
            <a:pPr lvl="1"/>
            <a:r>
              <a:rPr lang="en-US" altLang="ko-KR" sz="1200" dirty="0"/>
              <a:t>MARKER_MONITORING= ( airfoil )</a:t>
            </a:r>
          </a:p>
          <a:p>
            <a:r>
              <a:rPr lang="en-US" altLang="ko-KR" sz="1400" dirty="0"/>
              <a:t>PITCHING MOTION PARAMETERS</a:t>
            </a:r>
          </a:p>
          <a:p>
            <a:pPr lvl="1"/>
            <a:r>
              <a:rPr lang="en-US" altLang="ko-KR" sz="1200" dirty="0"/>
              <a:t>GRID_MOVEMENT= RIGID_MOTION</a:t>
            </a:r>
          </a:p>
          <a:p>
            <a:pPr lvl="1"/>
            <a:r>
              <a:rPr lang="en-US" altLang="ko-KR" sz="1200" dirty="0"/>
              <a:t>MOTION_ORIGIN=(0.25,0.0,0.0)</a:t>
            </a:r>
          </a:p>
          <a:p>
            <a:pPr lvl="1"/>
            <a:r>
              <a:rPr lang="en-US" altLang="ko-KR" sz="1200" dirty="0"/>
              <a:t>PITCHING_AMPL=(0.0,0.0,8.0)</a:t>
            </a:r>
          </a:p>
          <a:p>
            <a:pPr lvl="1"/>
            <a:r>
              <a:rPr lang="en-US" altLang="ko-KR" sz="1200" dirty="0"/>
              <a:t>PITCHING_OMEGA=(0.0,0.0,14.91675)</a:t>
            </a:r>
          </a:p>
          <a:p>
            <a:r>
              <a:rPr lang="en-US" altLang="ko-KR" sz="1400" dirty="0"/>
              <a:t>TIME CONVERGENCE</a:t>
            </a:r>
          </a:p>
          <a:p>
            <a:pPr lvl="1"/>
            <a:r>
              <a:rPr lang="en-US" altLang="ko-KR" sz="1200" dirty="0"/>
              <a:t>TIME_ITER= 2000</a:t>
            </a:r>
          </a:p>
          <a:p>
            <a:r>
              <a:rPr lang="en-US" altLang="ko-KR" sz="1400" dirty="0"/>
              <a:t>INPUT/OUTPUT</a:t>
            </a:r>
          </a:p>
          <a:p>
            <a:pPr lvl="1"/>
            <a:r>
              <a:rPr lang="en-US" altLang="ko-KR" sz="1200" dirty="0"/>
              <a:t>OUTPUT_FILES= ( RESTART, PARAVIEW )</a:t>
            </a:r>
          </a:p>
          <a:p>
            <a:pPr lvl="1"/>
            <a:r>
              <a:rPr lang="en-US" altLang="ko-KR" sz="1200" dirty="0"/>
              <a:t>OUTPUT_WRT_FREQ= ( 1, 1 )</a:t>
            </a:r>
          </a:p>
          <a:p>
            <a:endParaRPr lang="ko-KR" altLang="en-US" sz="140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CB2BE657-8463-AFB6-7A41-B40A5A616612}"/>
              </a:ext>
            </a:extLst>
          </p:cNvPr>
          <p:cNvSpPr txBox="1">
            <a:spLocks/>
          </p:cNvSpPr>
          <p:nvPr/>
        </p:nvSpPr>
        <p:spPr>
          <a:xfrm>
            <a:off x="6997432" y="1291275"/>
            <a:ext cx="5194570" cy="576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/>
              <a:t>Mesh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48AF0-B6C8-2196-0A37-6621C43B8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041" y="4965001"/>
            <a:ext cx="2999349" cy="1773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A1871C-55ED-6C04-27F1-644E702B5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71" y="1903577"/>
            <a:ext cx="4747691" cy="29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88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A48F4-6EDB-D24A-466A-00C3A09EA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4B24C-7346-E29C-D291-EB177293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Pressure Contour</a:t>
            </a:r>
            <a:endParaRPr lang="ko-KR" altLang="en-US" dirty="0"/>
          </a:p>
        </p:txBody>
      </p:sp>
      <p:pic>
        <p:nvPicPr>
          <p:cNvPr id="4" name="res3">
            <a:hlinkClick r:id="" action="ppaction://media"/>
            <a:extLst>
              <a:ext uri="{FF2B5EF4-FFF2-40B4-BE49-F238E27FC236}">
                <a16:creationId xmlns:a16="http://schemas.microsoft.com/office/drawing/2014/main" id="{EFD2DA1B-B2BA-6355-752C-151585FFC6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9151" y="1749822"/>
            <a:ext cx="5725981" cy="3358356"/>
          </a:xfrm>
        </p:spPr>
      </p:pic>
      <p:pic>
        <p:nvPicPr>
          <p:cNvPr id="18" name="그림 17" descr="아동 미술, 다채로움, 노랑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F2060FF-3DC3-94DA-A061-F869577C6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21"/>
          <a:stretch>
            <a:fillRect/>
          </a:stretch>
        </p:blipFill>
        <p:spPr>
          <a:xfrm flipV="1">
            <a:off x="0" y="1749821"/>
            <a:ext cx="1232034" cy="1315647"/>
          </a:xfrm>
          <a:prstGeom prst="rect">
            <a:avLst/>
          </a:prstGeom>
        </p:spPr>
      </p:pic>
      <p:pic>
        <p:nvPicPr>
          <p:cNvPr id="20" name="그림 19" descr="다채로움, 아동 미술, 노랑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15819D-0C63-53E9-7FF4-D597734B53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21"/>
          <a:stretch>
            <a:fillRect/>
          </a:stretch>
        </p:blipFill>
        <p:spPr>
          <a:xfrm flipV="1">
            <a:off x="1486484" y="1749819"/>
            <a:ext cx="1232034" cy="1315647"/>
          </a:xfrm>
          <a:prstGeom prst="rect">
            <a:avLst/>
          </a:prstGeom>
        </p:spPr>
      </p:pic>
      <p:pic>
        <p:nvPicPr>
          <p:cNvPr id="22" name="그림 21" descr="다채로움, 아동 미술, 노랑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F22E1F-82C2-210A-1703-1846C439E2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21"/>
          <a:stretch>
            <a:fillRect/>
          </a:stretch>
        </p:blipFill>
        <p:spPr>
          <a:xfrm flipV="1">
            <a:off x="2972968" y="1749818"/>
            <a:ext cx="1232034" cy="1315647"/>
          </a:xfrm>
          <a:prstGeom prst="rect">
            <a:avLst/>
          </a:prstGeom>
        </p:spPr>
      </p:pic>
      <p:pic>
        <p:nvPicPr>
          <p:cNvPr id="24" name="그림 23" descr="다채로움, 아동 미술, 그림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E10DB8-6784-5C62-6E08-08539AFCF5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21"/>
          <a:stretch>
            <a:fillRect/>
          </a:stretch>
        </p:blipFill>
        <p:spPr>
          <a:xfrm flipV="1">
            <a:off x="4459452" y="1749816"/>
            <a:ext cx="1232034" cy="1315647"/>
          </a:xfrm>
          <a:prstGeom prst="rect">
            <a:avLst/>
          </a:prstGeom>
        </p:spPr>
      </p:pic>
      <p:pic>
        <p:nvPicPr>
          <p:cNvPr id="26" name="그림 25" descr="다채로움, 아동 미술, 노랑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68CC9A-7B7F-B2F4-C2FC-B01EDE48FD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21"/>
          <a:stretch>
            <a:fillRect/>
          </a:stretch>
        </p:blipFill>
        <p:spPr>
          <a:xfrm flipV="1">
            <a:off x="0" y="3792530"/>
            <a:ext cx="1232034" cy="1315647"/>
          </a:xfrm>
          <a:prstGeom prst="rect">
            <a:avLst/>
          </a:prstGeom>
        </p:spPr>
      </p:pic>
      <p:pic>
        <p:nvPicPr>
          <p:cNvPr id="28" name="그림 27" descr="다채로움, 도표, 아동 미술, 노랑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DECDCDC-C7AD-F0BD-5823-A80BEFC68F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21"/>
          <a:stretch>
            <a:fillRect/>
          </a:stretch>
        </p:blipFill>
        <p:spPr>
          <a:xfrm flipV="1">
            <a:off x="1486484" y="3792529"/>
            <a:ext cx="1232034" cy="1315647"/>
          </a:xfrm>
          <a:prstGeom prst="rect">
            <a:avLst/>
          </a:prstGeom>
        </p:spPr>
      </p:pic>
      <p:pic>
        <p:nvPicPr>
          <p:cNvPr id="30" name="그림 29" descr="다채로움, 아동 미술, 노랑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F84431-6537-FF92-B203-1DDC624AF4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21"/>
          <a:stretch>
            <a:fillRect/>
          </a:stretch>
        </p:blipFill>
        <p:spPr>
          <a:xfrm flipV="1">
            <a:off x="2972969" y="3792527"/>
            <a:ext cx="1232033" cy="1315647"/>
          </a:xfrm>
          <a:prstGeom prst="rect">
            <a:avLst/>
          </a:prstGeom>
        </p:spPr>
      </p:pic>
      <p:pic>
        <p:nvPicPr>
          <p:cNvPr id="32" name="그림 31" descr="다채로움, 아동 미술, 도표, 노랑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DF9F1C-62FE-6260-8921-FF2143EB1C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21"/>
          <a:stretch>
            <a:fillRect/>
          </a:stretch>
        </p:blipFill>
        <p:spPr>
          <a:xfrm flipV="1">
            <a:off x="4459452" y="3792525"/>
            <a:ext cx="1232033" cy="131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4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C93E2-4431-1515-489D-8B15A1356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AFFD2-5846-6C3A-76AC-E48ABB1CE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Analisys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04552F-940A-F44F-568A-EFD14F249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9943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F337B-B0F4-0753-E378-D4B2A1D2B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BFA4D-E495-F618-1F6A-FC68314A9D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Unsteady Pitch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FC1A19-3823-21D2-1605-C08AE827D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677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64B8-93DE-7378-004E-16B5E94A6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C1417-C125-F237-CE02-924582491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Boundary Condition &amp; Mesh </a:t>
            </a:r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CD593E7-E602-4021-41B8-2FBAB77EA00B}"/>
              </a:ext>
            </a:extLst>
          </p:cNvPr>
          <p:cNvSpPr txBox="1">
            <a:spLocks/>
          </p:cNvSpPr>
          <p:nvPr/>
        </p:nvSpPr>
        <p:spPr>
          <a:xfrm>
            <a:off x="0" y="1291275"/>
            <a:ext cx="5194570" cy="576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/>
              <a:t>Boundary Condition</a:t>
            </a:r>
            <a:endParaRPr lang="ko-KR" altLang="en-US" sz="24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D6487CEB-B8B1-B5F9-21A9-D29D1917F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17906"/>
            <a:ext cx="5194570" cy="396888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88C8B7ED-7107-C8E4-5A28-D2B93237549B}"/>
              </a:ext>
            </a:extLst>
          </p:cNvPr>
          <p:cNvSpPr txBox="1">
            <a:spLocks/>
          </p:cNvSpPr>
          <p:nvPr/>
        </p:nvSpPr>
        <p:spPr>
          <a:xfrm>
            <a:off x="6997432" y="1291275"/>
            <a:ext cx="5194570" cy="576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/>
              <a:t>Mesh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8785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551CB-0771-00BF-E808-2C66798ED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A41E0-1AC6-2D27-C24F-874DC53FD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Pressure Contour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ABF84-AB97-54EA-B723-44BCB54C1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926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5932E-522B-E3E7-EEA4-EACE6E2A2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5C6CD-E566-B74F-0A02-105D0BC7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Analisys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F4EF1-560D-B8A0-7473-AA4F7A32D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50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C8663-1D1B-4E1B-E38E-36229B26E7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Cyl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516E52-59DF-8F05-75A2-956372BCC9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93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C9C26-CF4A-E80F-D484-964C89E8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Simulation Condition &amp; Mesh </a:t>
            </a:r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E8DD4191-89C1-AC40-9275-DE39795D7AC1}"/>
              </a:ext>
            </a:extLst>
          </p:cNvPr>
          <p:cNvSpPr txBox="1">
            <a:spLocks/>
          </p:cNvSpPr>
          <p:nvPr/>
        </p:nvSpPr>
        <p:spPr>
          <a:xfrm>
            <a:off x="0" y="1291275"/>
            <a:ext cx="5194570" cy="576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/>
              <a:t>Simulation Condition</a:t>
            </a:r>
            <a:endParaRPr lang="ko-KR" altLang="en-US" sz="24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4513FCF-F30C-6355-D718-2EF0CEA6F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17906"/>
            <a:ext cx="5194570" cy="3968885"/>
          </a:xfrm>
        </p:spPr>
        <p:txBody>
          <a:bodyPr/>
          <a:lstStyle/>
          <a:p>
            <a:r>
              <a:rPr lang="en-US" altLang="ko-KR" dirty="0"/>
              <a:t>UNSTEADY SIMULATION</a:t>
            </a:r>
          </a:p>
          <a:p>
            <a:pPr lvl="1"/>
            <a:r>
              <a:rPr lang="en-US" altLang="ko-KR" dirty="0"/>
              <a:t>TIME_STEP= 0.01</a:t>
            </a:r>
          </a:p>
          <a:p>
            <a:pPr lvl="1"/>
            <a:r>
              <a:rPr lang="en-US" altLang="ko-KR" dirty="0"/>
              <a:t>MAX_TIME=25. 00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BOUNDARY CONDITION DEFINITION </a:t>
            </a:r>
          </a:p>
          <a:p>
            <a:pPr lvl="1"/>
            <a:r>
              <a:rPr lang="en-US" altLang="ko-KR" dirty="0"/>
              <a:t>MARKER_HEATFLUX= ( wall, 0.0 )</a:t>
            </a:r>
          </a:p>
          <a:p>
            <a:pPr lvl="1"/>
            <a:r>
              <a:rPr lang="en-US" altLang="ko-KR" dirty="0"/>
              <a:t>MARKER_FAR= ( inlet, outlet, top, bottom )</a:t>
            </a:r>
          </a:p>
          <a:p>
            <a:pPr lvl="1"/>
            <a:r>
              <a:rPr lang="en-US" altLang="ko-KR" dirty="0"/>
              <a:t>MARKER_MONITORING= ( wall )</a:t>
            </a:r>
          </a:p>
          <a:p>
            <a:pPr marL="457200" lvl="1" indent="0">
              <a:buNone/>
            </a:pPr>
            <a:endParaRPr lang="ko-KR" altLang="en-US" dirty="0"/>
          </a:p>
          <a:p>
            <a:r>
              <a:rPr lang="en-US" altLang="ko-KR" dirty="0"/>
              <a:t>INPUT/OUTPUT INFORMATION </a:t>
            </a:r>
          </a:p>
          <a:p>
            <a:pPr lvl="1"/>
            <a:r>
              <a:rPr lang="en-US" altLang="ko-KR" dirty="0"/>
              <a:t>OUTPUT_FILES= (RESTART, PARAVIEW)</a:t>
            </a:r>
          </a:p>
          <a:p>
            <a:pPr lvl="1"/>
            <a:r>
              <a:rPr lang="en-US" altLang="ko-KR" dirty="0"/>
              <a:t>OUTPUT_WRT_FREQ= (1000, 10)</a:t>
            </a:r>
            <a:endParaRPr lang="ko-KR" altLang="en-US" dirty="0"/>
          </a:p>
        </p:txBody>
      </p:sp>
      <p:pic>
        <p:nvPicPr>
          <p:cNvPr id="16" name="내용 개체 틀 6">
            <a:extLst>
              <a:ext uri="{FF2B5EF4-FFF2-40B4-BE49-F238E27FC236}">
                <a16:creationId xmlns:a16="http://schemas.microsoft.com/office/drawing/2014/main" id="{EDEFF72C-7731-8F35-97BA-2F066957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753" y="2217906"/>
            <a:ext cx="3599234" cy="28614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F376D2A-7DD1-69A3-A6EF-A636B922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753" y="5322190"/>
            <a:ext cx="3599234" cy="1535810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F6DD94AE-4570-F9FC-53FD-DBAE9FEF923F}"/>
              </a:ext>
            </a:extLst>
          </p:cNvPr>
          <p:cNvSpPr txBox="1">
            <a:spLocks/>
          </p:cNvSpPr>
          <p:nvPr/>
        </p:nvSpPr>
        <p:spPr>
          <a:xfrm>
            <a:off x="6997432" y="1291275"/>
            <a:ext cx="5194570" cy="576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/>
              <a:t>Mesh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61183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2C52E-8163-2498-30CA-38CBF42C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Pressure Contour</a:t>
            </a:r>
            <a:endParaRPr lang="ko-KR" altLang="en-US" dirty="0"/>
          </a:p>
        </p:txBody>
      </p:sp>
      <p:pic>
        <p:nvPicPr>
          <p:cNvPr id="8" name="내용 개체 틀 7" descr="다채로움, 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A913F6-3E89-EA7E-479C-849F8AA36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98"/>
          <a:stretch>
            <a:fillRect/>
          </a:stretch>
        </p:blipFill>
        <p:spPr>
          <a:xfrm>
            <a:off x="257285" y="2068399"/>
            <a:ext cx="1145789" cy="1157553"/>
          </a:xfrm>
        </p:spPr>
      </p:pic>
      <p:pic>
        <p:nvPicPr>
          <p:cNvPr id="10" name="그림 9" descr="다채로움, 원, 스크린샷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4600FA5-19CE-5350-A3E5-5E4331ED9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98"/>
          <a:stretch>
            <a:fillRect/>
          </a:stretch>
        </p:blipFill>
        <p:spPr>
          <a:xfrm>
            <a:off x="1701151" y="2068399"/>
            <a:ext cx="1145790" cy="1157553"/>
          </a:xfrm>
          <a:prstGeom prst="rect">
            <a:avLst/>
          </a:prstGeom>
        </p:spPr>
      </p:pic>
      <p:pic>
        <p:nvPicPr>
          <p:cNvPr id="12" name="그림 11" descr="다채로움, 원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8C9A6C-224A-6B90-98B2-DB549002B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98"/>
          <a:stretch>
            <a:fillRect/>
          </a:stretch>
        </p:blipFill>
        <p:spPr>
          <a:xfrm>
            <a:off x="3148838" y="2068398"/>
            <a:ext cx="1145790" cy="1157553"/>
          </a:xfrm>
          <a:prstGeom prst="rect">
            <a:avLst/>
          </a:prstGeom>
        </p:spPr>
      </p:pic>
      <p:pic>
        <p:nvPicPr>
          <p:cNvPr id="14" name="그림 13" descr="다채로움, 아동 미술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127D12-C330-D7A2-65B6-07A5DDC8B6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98"/>
          <a:stretch>
            <a:fillRect/>
          </a:stretch>
        </p:blipFill>
        <p:spPr>
          <a:xfrm>
            <a:off x="4592705" y="2068398"/>
            <a:ext cx="1145791" cy="1157553"/>
          </a:xfrm>
          <a:prstGeom prst="rect">
            <a:avLst/>
          </a:prstGeom>
        </p:spPr>
      </p:pic>
      <p:pic>
        <p:nvPicPr>
          <p:cNvPr id="16" name="그림 15" descr="다채로움, 아동 미술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77E517-7A6D-537C-482C-729CE87329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08"/>
          <a:stretch>
            <a:fillRect/>
          </a:stretch>
        </p:blipFill>
        <p:spPr>
          <a:xfrm>
            <a:off x="316709" y="3632049"/>
            <a:ext cx="1090185" cy="1157553"/>
          </a:xfrm>
          <a:prstGeom prst="rect">
            <a:avLst/>
          </a:prstGeom>
        </p:spPr>
      </p:pic>
      <p:pic>
        <p:nvPicPr>
          <p:cNvPr id="18" name="그림 17" descr="다채로움, 아동 미술, 그래픽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0A6A17-AC42-61F6-5F77-C1C4A3BB69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98"/>
          <a:stretch>
            <a:fillRect/>
          </a:stretch>
        </p:blipFill>
        <p:spPr>
          <a:xfrm>
            <a:off x="1704971" y="3632049"/>
            <a:ext cx="1145790" cy="1157553"/>
          </a:xfrm>
          <a:prstGeom prst="rect">
            <a:avLst/>
          </a:prstGeom>
        </p:spPr>
      </p:pic>
      <p:pic>
        <p:nvPicPr>
          <p:cNvPr id="20" name="그림 19" descr="다채로움, 도표, 원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54D62E-4917-412E-FB44-D9549F553C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98"/>
          <a:stretch>
            <a:fillRect/>
          </a:stretch>
        </p:blipFill>
        <p:spPr>
          <a:xfrm>
            <a:off x="3148838" y="3632049"/>
            <a:ext cx="1145790" cy="1157553"/>
          </a:xfrm>
          <a:prstGeom prst="rect">
            <a:avLst/>
          </a:prstGeom>
        </p:spPr>
      </p:pic>
      <p:pic>
        <p:nvPicPr>
          <p:cNvPr id="22" name="그림 21" descr="다채로움, 그래픽, 도표, 아동 미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492060-B979-7330-1566-0E4641A24C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98"/>
          <a:stretch>
            <a:fillRect/>
          </a:stretch>
        </p:blipFill>
        <p:spPr>
          <a:xfrm>
            <a:off x="4592705" y="3632049"/>
            <a:ext cx="1145790" cy="1157553"/>
          </a:xfrm>
          <a:prstGeom prst="rect">
            <a:avLst/>
          </a:prstGeom>
        </p:spPr>
      </p:pic>
      <p:pic>
        <p:nvPicPr>
          <p:cNvPr id="23" name="res_1">
            <a:hlinkClick r:id="" action="ppaction://media"/>
            <a:extLst>
              <a:ext uri="{FF2B5EF4-FFF2-40B4-BE49-F238E27FC236}">
                <a16:creationId xmlns:a16="http://schemas.microsoft.com/office/drawing/2014/main" id="{EDADB619-E24E-3F58-D753-A27CD3C736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155427" y="1732188"/>
            <a:ext cx="5779288" cy="33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2924E-4B82-F801-037D-3D98EEEF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Analisys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656C72-9748-CABF-9E3A-75BF2CB6E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51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A70D9-F70F-D147-97D1-14B5797B9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60E88-1C19-CDA7-EFDE-2A0E645BD9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Cylinder Wake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21C0EB-2FC0-2648-5F05-9536902A1B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332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AC115-6854-6B0C-8D4D-CF5AB19A6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C751B-A765-FF7F-0834-EBE4C6D8D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Simulation Condition &amp; Mesh </a:t>
            </a:r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1114E8F-84ED-8170-23FD-B02BDC125031}"/>
              </a:ext>
            </a:extLst>
          </p:cNvPr>
          <p:cNvSpPr txBox="1">
            <a:spLocks/>
          </p:cNvSpPr>
          <p:nvPr/>
        </p:nvSpPr>
        <p:spPr>
          <a:xfrm>
            <a:off x="0" y="1291275"/>
            <a:ext cx="5194570" cy="576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/>
              <a:t>Simulation Condition</a:t>
            </a:r>
            <a:endParaRPr lang="ko-KR" altLang="en-US" sz="2400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9975654E-4D6A-68A2-D0AF-B49D6186A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17906"/>
            <a:ext cx="5194570" cy="3968885"/>
          </a:xfrm>
        </p:spPr>
        <p:txBody>
          <a:bodyPr/>
          <a:lstStyle/>
          <a:p>
            <a:r>
              <a:rPr lang="en-US" altLang="ko-KR" dirty="0"/>
              <a:t>UNSTEADY SIMULATION</a:t>
            </a:r>
          </a:p>
          <a:p>
            <a:pPr lvl="1"/>
            <a:r>
              <a:rPr lang="en-US" altLang="ko-KR" dirty="0"/>
              <a:t>TIME_STEP= 0.01</a:t>
            </a:r>
          </a:p>
          <a:p>
            <a:pPr lvl="1"/>
            <a:r>
              <a:rPr lang="en-US" altLang="ko-KR" dirty="0"/>
              <a:t>MAX_TIME=25. 00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BOUNDARY CONDITION DEFINITION </a:t>
            </a:r>
          </a:p>
          <a:p>
            <a:pPr lvl="1"/>
            <a:r>
              <a:rPr lang="en-US" altLang="ko-KR" dirty="0"/>
              <a:t>MARKER_HEATFLUX= ( cylinder, 0.0 )</a:t>
            </a:r>
          </a:p>
          <a:p>
            <a:pPr lvl="1"/>
            <a:r>
              <a:rPr lang="en-US" altLang="ko-KR" dirty="0"/>
              <a:t>MARKER_FAR= ( </a:t>
            </a:r>
            <a:r>
              <a:rPr lang="en-US" altLang="ko-KR" dirty="0" err="1"/>
              <a:t>farfield_in,farfield_side,farfield_out</a:t>
            </a:r>
            <a:r>
              <a:rPr lang="en-US" altLang="ko-KR" dirty="0"/>
              <a:t> )</a:t>
            </a:r>
          </a:p>
          <a:p>
            <a:pPr lvl="1"/>
            <a:r>
              <a:rPr lang="en-US" altLang="ko-KR" dirty="0"/>
              <a:t>MARKER_MONITORING= ( cylinder )</a:t>
            </a:r>
          </a:p>
          <a:p>
            <a:pPr marL="457200" lvl="1" indent="0">
              <a:buNone/>
            </a:pPr>
            <a:endParaRPr lang="ko-KR" altLang="en-US" dirty="0"/>
          </a:p>
          <a:p>
            <a:r>
              <a:rPr lang="en-US" altLang="ko-KR" dirty="0"/>
              <a:t>INPUT/OUTPUT INFORMATION </a:t>
            </a:r>
          </a:p>
          <a:p>
            <a:pPr lvl="1"/>
            <a:r>
              <a:rPr lang="en-US" altLang="ko-KR" dirty="0"/>
              <a:t>OUTPUT_FILES= (RESTART, PARAVIEW)</a:t>
            </a:r>
          </a:p>
          <a:p>
            <a:pPr lvl="1"/>
            <a:r>
              <a:rPr lang="en-US" altLang="ko-KR" dirty="0"/>
              <a:t>OUTPUT_WRT_FREQ= (1000, 10)</a:t>
            </a:r>
            <a:endParaRPr lang="ko-KR" alt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394C18D-2DC1-1F00-D697-7C0CF75ECBC8}"/>
              </a:ext>
            </a:extLst>
          </p:cNvPr>
          <p:cNvSpPr txBox="1">
            <a:spLocks/>
          </p:cNvSpPr>
          <p:nvPr/>
        </p:nvSpPr>
        <p:spPr>
          <a:xfrm>
            <a:off x="6997432" y="1291275"/>
            <a:ext cx="5194570" cy="576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/>
              <a:t>Mesh</a:t>
            </a:r>
            <a:endParaRPr lang="ko-KR" altLang="en-US" sz="2400" dirty="0"/>
          </a:p>
        </p:txBody>
      </p:sp>
      <p:pic>
        <p:nvPicPr>
          <p:cNvPr id="3" name="내용 개체 틀 5">
            <a:extLst>
              <a:ext uri="{FF2B5EF4-FFF2-40B4-BE49-F238E27FC236}">
                <a16:creationId xmlns:a16="http://schemas.microsoft.com/office/drawing/2014/main" id="{A8A5A096-3BA8-81DD-0A91-FFBB5B63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78" b="14894"/>
          <a:stretch>
            <a:fillRect/>
          </a:stretch>
        </p:blipFill>
        <p:spPr>
          <a:xfrm>
            <a:off x="7870078" y="5453435"/>
            <a:ext cx="3449277" cy="13210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BAD312-4101-3570-E9DF-68DF384B0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078" y="2112154"/>
            <a:ext cx="3449727" cy="32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A7FAF-3FB5-8054-36B5-D2070EFAC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CC7D1-8B4B-EC97-DAC4-F8ABBFD52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Pressure Contour</a:t>
            </a:r>
            <a:endParaRPr lang="ko-KR" altLang="en-US" dirty="0"/>
          </a:p>
        </p:txBody>
      </p:sp>
      <p:pic>
        <p:nvPicPr>
          <p:cNvPr id="54" name="내용 개체 틀 53" descr="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A29027-338D-AB05-BE38-1F6E7C3D3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3"/>
          <a:stretch>
            <a:fillRect/>
          </a:stretch>
        </p:blipFill>
        <p:spPr>
          <a:xfrm>
            <a:off x="155643" y="2321751"/>
            <a:ext cx="1339330" cy="1159200"/>
          </a:xfrm>
        </p:spPr>
      </p:pic>
      <p:pic>
        <p:nvPicPr>
          <p:cNvPr id="58" name="그림 57" descr="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F96424-5B87-CFB1-8D56-E939E187C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4"/>
          <a:stretch>
            <a:fillRect/>
          </a:stretch>
        </p:blipFill>
        <p:spPr>
          <a:xfrm>
            <a:off x="1641154" y="2321750"/>
            <a:ext cx="1339330" cy="1159200"/>
          </a:xfrm>
          <a:prstGeom prst="rect">
            <a:avLst/>
          </a:prstGeom>
        </p:spPr>
      </p:pic>
      <p:pic>
        <p:nvPicPr>
          <p:cNvPr id="60" name="그림 59" descr="다채로움, 아동 미술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4200A2-AD0D-1CF2-F33A-0927855351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4"/>
          <a:stretch>
            <a:fillRect/>
          </a:stretch>
        </p:blipFill>
        <p:spPr>
          <a:xfrm>
            <a:off x="3126665" y="2321750"/>
            <a:ext cx="1339330" cy="1159200"/>
          </a:xfrm>
          <a:prstGeom prst="rect">
            <a:avLst/>
          </a:prstGeom>
        </p:spPr>
      </p:pic>
      <p:pic>
        <p:nvPicPr>
          <p:cNvPr id="62" name="그림 61" descr="다채로움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8A70C9-D4BD-346B-DF0A-806702CF62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4"/>
          <a:stretch>
            <a:fillRect/>
          </a:stretch>
        </p:blipFill>
        <p:spPr>
          <a:xfrm>
            <a:off x="4612175" y="2321750"/>
            <a:ext cx="1339330" cy="1159200"/>
          </a:xfrm>
          <a:prstGeom prst="rect">
            <a:avLst/>
          </a:prstGeom>
        </p:spPr>
      </p:pic>
      <p:pic>
        <p:nvPicPr>
          <p:cNvPr id="64" name="그림 63" descr="다채로움, 그래픽, 아동 미술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88425C-C5D3-FE9E-7F63-DDFAA1987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4"/>
          <a:stretch>
            <a:fillRect/>
          </a:stretch>
        </p:blipFill>
        <p:spPr>
          <a:xfrm>
            <a:off x="155643" y="3696454"/>
            <a:ext cx="1339330" cy="1159200"/>
          </a:xfrm>
          <a:prstGeom prst="rect">
            <a:avLst/>
          </a:prstGeom>
        </p:spPr>
      </p:pic>
      <p:pic>
        <p:nvPicPr>
          <p:cNvPr id="66" name="그림 65" descr="다채로움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D6C37D-B6BF-754F-165B-7A7CE36CDA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4"/>
          <a:stretch>
            <a:fillRect/>
          </a:stretch>
        </p:blipFill>
        <p:spPr>
          <a:xfrm>
            <a:off x="1641154" y="3696454"/>
            <a:ext cx="1339330" cy="1159200"/>
          </a:xfrm>
          <a:prstGeom prst="rect">
            <a:avLst/>
          </a:prstGeom>
        </p:spPr>
      </p:pic>
      <p:pic>
        <p:nvPicPr>
          <p:cNvPr id="68" name="그림 67" descr="다채로움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42CA05-1CF9-509B-D6C7-1846C9F01C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4"/>
          <a:stretch>
            <a:fillRect/>
          </a:stretch>
        </p:blipFill>
        <p:spPr>
          <a:xfrm>
            <a:off x="3126666" y="3696454"/>
            <a:ext cx="1339329" cy="1159200"/>
          </a:xfrm>
          <a:prstGeom prst="rect">
            <a:avLst/>
          </a:prstGeom>
        </p:spPr>
      </p:pic>
      <p:pic>
        <p:nvPicPr>
          <p:cNvPr id="70" name="그림 69" descr="다채로움, 아동 미술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570BF0-E9E9-538C-D13D-54B6DA3AA3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4"/>
          <a:stretch>
            <a:fillRect/>
          </a:stretch>
        </p:blipFill>
        <p:spPr>
          <a:xfrm>
            <a:off x="4612176" y="3696454"/>
            <a:ext cx="1339329" cy="1159200"/>
          </a:xfrm>
          <a:prstGeom prst="rect">
            <a:avLst/>
          </a:prstGeom>
        </p:spPr>
      </p:pic>
      <p:pic>
        <p:nvPicPr>
          <p:cNvPr id="75" name="res2">
            <a:hlinkClick r:id="" action="ppaction://media"/>
            <a:extLst>
              <a:ext uri="{FF2B5EF4-FFF2-40B4-BE49-F238E27FC236}">
                <a16:creationId xmlns:a16="http://schemas.microsoft.com/office/drawing/2014/main" id="{47322D49-8AA2-374F-EA4A-0A11972559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40497" y="1785784"/>
            <a:ext cx="5767997" cy="33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3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6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24D68-9FA5-A4F2-FC3C-FC86F463B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2653D-5C82-B60C-FA39-32EF0786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Analisys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52EC1-4FB4-44B9-6F94-E8543507D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438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298</Words>
  <Application>Microsoft Office PowerPoint</Application>
  <PresentationFormat>와이드스크린</PresentationFormat>
  <Paragraphs>69</Paragraphs>
  <Slides>17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SU2 8주차 보고서</vt:lpstr>
      <vt:lpstr>Cyl</vt:lpstr>
      <vt:lpstr>Simulation Condition &amp; Mesh </vt:lpstr>
      <vt:lpstr>Pressure Contour</vt:lpstr>
      <vt:lpstr>Analisys</vt:lpstr>
      <vt:lpstr>Cylinder Wake</vt:lpstr>
      <vt:lpstr>Simulation Condition &amp; Mesh </vt:lpstr>
      <vt:lpstr>Pressure Contour</vt:lpstr>
      <vt:lpstr>Analisys</vt:lpstr>
      <vt:lpstr>Unsteady Pitch</vt:lpstr>
      <vt:lpstr>Simulation Condition &amp; Mesh </vt:lpstr>
      <vt:lpstr>Pressure Contour</vt:lpstr>
      <vt:lpstr>Analisys</vt:lpstr>
      <vt:lpstr>Unsteady Pitch</vt:lpstr>
      <vt:lpstr>Boundary Condition &amp; Mesh </vt:lpstr>
      <vt:lpstr>Pressure Contour</vt:lpstr>
      <vt:lpstr>Analisys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김세형</dc:creator>
  <cp:lastModifiedBy>김세형</cp:lastModifiedBy>
  <cp:revision>10</cp:revision>
  <dcterms:created xsi:type="dcterms:W3CDTF">2025-09-17T04:16:38Z</dcterms:created>
  <dcterms:modified xsi:type="dcterms:W3CDTF">2025-10-30T08:49:17Z</dcterms:modified>
</cp:coreProperties>
</file>